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4" r:id="rId5"/>
    <p:sldId id="260" r:id="rId6"/>
    <p:sldId id="261" r:id="rId7"/>
    <p:sldId id="263" r:id="rId8"/>
    <p:sldId id="262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3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5BF15-1203-264A-B384-F1D846B7DA5D}" type="datetimeFigureOut">
              <a:rPr lang="en-US" smtClean="0"/>
              <a:t>3/25/15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F8BD3-1285-BA48-831C-D8A16AE9903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3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90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smtClean="0"/>
              <a:t>CHAPTER 53</a:t>
            </a:r>
            <a:r>
              <a:rPr lang="en-US" sz="2000" u="sng" dirty="0" smtClean="0">
                <a:sym typeface="Wingdings"/>
              </a:rPr>
              <a:t> POPULATION ECOLOGY</a:t>
            </a:r>
            <a:endParaRPr lang="en-US" sz="2000" u="sng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00110"/>
            <a:ext cx="9144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53.1</a:t>
            </a:r>
            <a:r>
              <a:rPr lang="en-US" sz="2000" u="sng" dirty="0" smtClean="0">
                <a:sym typeface="Wingdings"/>
              </a:rPr>
              <a:t> Density/dispersion/demographics</a:t>
            </a:r>
          </a:p>
          <a:p>
            <a:r>
              <a:rPr lang="en-US" sz="2000" dirty="0" smtClean="0">
                <a:sym typeface="Wingdings"/>
              </a:rPr>
              <a:t>I.  Density &amp; Dispersion</a:t>
            </a:r>
          </a:p>
          <a:p>
            <a:pPr>
              <a:tabLst>
                <a:tab pos="227013" algn="l"/>
              </a:tabLst>
            </a:pPr>
            <a:r>
              <a:rPr lang="en-US" sz="2000" dirty="0" smtClean="0">
                <a:sym typeface="Wingdings"/>
              </a:rPr>
              <a:t>	A.  Density:  A dynamic perspective</a:t>
            </a:r>
          </a:p>
          <a:p>
            <a:pPr>
              <a:tabLst>
                <a:tab pos="227013" algn="l"/>
                <a:tab pos="566738" algn="l"/>
              </a:tabLst>
            </a:pPr>
            <a:r>
              <a:rPr lang="en-US" sz="2000" dirty="0" smtClean="0">
                <a:sym typeface="Wingdings"/>
              </a:rPr>
              <a:t>		1.  Processes</a:t>
            </a:r>
          </a:p>
          <a:p>
            <a:pPr>
              <a:tabLst>
                <a:tab pos="227013" algn="l"/>
                <a:tab pos="566738" algn="l"/>
                <a:tab pos="862013" algn="l"/>
              </a:tabLst>
            </a:pPr>
            <a:r>
              <a:rPr lang="en-US" sz="2000" dirty="0" smtClean="0">
                <a:sym typeface="Wingdings"/>
              </a:rPr>
              <a:t>			a.  Literal counting</a:t>
            </a:r>
          </a:p>
          <a:p>
            <a:pPr>
              <a:tabLst>
                <a:tab pos="227013" algn="l"/>
                <a:tab pos="566738" algn="l"/>
                <a:tab pos="862013" algn="l"/>
              </a:tabLst>
            </a:pPr>
            <a:r>
              <a:rPr lang="en-US" sz="2000" dirty="0" smtClean="0">
                <a:sym typeface="Wingdings"/>
              </a:rPr>
              <a:t>			</a:t>
            </a:r>
            <a:r>
              <a:rPr lang="en-US" sz="2000" dirty="0" err="1" smtClean="0">
                <a:sym typeface="Wingdings"/>
              </a:rPr>
              <a:t>b</a:t>
            </a:r>
            <a:r>
              <a:rPr lang="en-US" sz="2000" dirty="0" smtClean="0">
                <a:sym typeface="Wingdings"/>
              </a:rPr>
              <a:t>.  Extrapolation</a:t>
            </a:r>
          </a:p>
          <a:p>
            <a:pPr>
              <a:tabLst>
                <a:tab pos="227013" algn="l"/>
                <a:tab pos="566738" algn="l"/>
                <a:tab pos="862013" algn="l"/>
              </a:tabLst>
            </a:pPr>
            <a:r>
              <a:rPr lang="en-US" sz="2000" dirty="0" smtClean="0">
                <a:sym typeface="Wingdings"/>
              </a:rPr>
              <a:t>			</a:t>
            </a:r>
            <a:r>
              <a:rPr lang="en-US" sz="2000" dirty="0" err="1" smtClean="0">
                <a:sym typeface="Wingdings"/>
              </a:rPr>
              <a:t>c</a:t>
            </a:r>
            <a:r>
              <a:rPr lang="en-US" sz="2000" dirty="0" smtClean="0">
                <a:sym typeface="Wingdings"/>
              </a:rPr>
              <a:t>.  Mark-recapture</a:t>
            </a:r>
          </a:p>
          <a:p>
            <a:pPr>
              <a:tabLst>
                <a:tab pos="227013" algn="l"/>
                <a:tab pos="566738" algn="l"/>
                <a:tab pos="862013" algn="l"/>
              </a:tabLst>
            </a:pPr>
            <a:r>
              <a:rPr lang="en-US" sz="2000" dirty="0" smtClean="0">
                <a:sym typeface="Wingdings"/>
              </a:rPr>
              <a:t>		2.  Influences</a:t>
            </a:r>
          </a:p>
          <a:p>
            <a:pPr>
              <a:tabLst>
                <a:tab pos="227013" algn="l"/>
                <a:tab pos="566738" algn="l"/>
                <a:tab pos="862013" algn="l"/>
              </a:tabLst>
            </a:pPr>
            <a:r>
              <a:rPr lang="en-US" sz="2000" dirty="0" smtClean="0">
                <a:sym typeface="Wingdings"/>
              </a:rPr>
              <a:t>			a.  Immigration</a:t>
            </a:r>
          </a:p>
          <a:p>
            <a:pPr>
              <a:tabLst>
                <a:tab pos="227013" algn="l"/>
                <a:tab pos="566738" algn="l"/>
                <a:tab pos="862013" algn="l"/>
                <a:tab pos="1144588" algn="l"/>
              </a:tabLst>
            </a:pPr>
            <a:r>
              <a:rPr lang="en-US" sz="2000" dirty="0" smtClean="0">
                <a:sym typeface="Wingdings"/>
              </a:rPr>
              <a:t>				1.  Influx</a:t>
            </a:r>
          </a:p>
          <a:p>
            <a:pPr>
              <a:tabLst>
                <a:tab pos="227013" algn="l"/>
                <a:tab pos="566738" algn="l"/>
                <a:tab pos="862013" algn="l"/>
                <a:tab pos="1144588" algn="l"/>
              </a:tabLst>
            </a:pPr>
            <a:r>
              <a:rPr lang="en-US" sz="2000" dirty="0" smtClean="0">
                <a:sym typeface="Wingdings"/>
              </a:rPr>
              <a:t>			</a:t>
            </a:r>
            <a:r>
              <a:rPr lang="en-US" sz="2000" dirty="0" err="1" smtClean="0">
                <a:sym typeface="Wingdings"/>
              </a:rPr>
              <a:t>b</a:t>
            </a:r>
            <a:r>
              <a:rPr lang="en-US" sz="2000" dirty="0" smtClean="0">
                <a:sym typeface="Wingdings"/>
              </a:rPr>
              <a:t>.  Emigration</a:t>
            </a:r>
          </a:p>
          <a:p>
            <a:pPr>
              <a:tabLst>
                <a:tab pos="227013" algn="l"/>
                <a:tab pos="566738" algn="l"/>
                <a:tab pos="862013" algn="l"/>
                <a:tab pos="1144588" algn="l"/>
              </a:tabLst>
            </a:pPr>
            <a:r>
              <a:rPr lang="en-US" sz="2000" dirty="0" smtClean="0">
                <a:sym typeface="Wingdings"/>
              </a:rPr>
              <a:t>				1.  </a:t>
            </a:r>
            <a:r>
              <a:rPr lang="en-US" sz="2000" dirty="0" err="1" smtClean="0">
                <a:sym typeface="Wingdings"/>
              </a:rPr>
              <a:t>outflux</a:t>
            </a:r>
            <a:endParaRPr lang="en-US" sz="2000" dirty="0" smtClean="0">
              <a:sym typeface="Wingdings"/>
            </a:endParaRPr>
          </a:p>
          <a:p>
            <a:pPr>
              <a:tabLst>
                <a:tab pos="227013" algn="l"/>
                <a:tab pos="566738" algn="l"/>
                <a:tab pos="862013" algn="l"/>
                <a:tab pos="1144588" algn="l"/>
              </a:tabLst>
            </a:pPr>
            <a:r>
              <a:rPr lang="en-US" sz="2000" dirty="0" smtClean="0">
                <a:sym typeface="Wingdings"/>
              </a:rPr>
              <a:t>			</a:t>
            </a:r>
            <a:r>
              <a:rPr lang="en-US" sz="2000" dirty="0" err="1" smtClean="0">
                <a:sym typeface="Wingdings"/>
              </a:rPr>
              <a:t>c</a:t>
            </a:r>
            <a:r>
              <a:rPr lang="en-US" sz="2000" dirty="0" smtClean="0">
                <a:sym typeface="Wingdings"/>
              </a:rPr>
              <a:t>.  Birth &amp; death rates</a:t>
            </a:r>
          </a:p>
          <a:p>
            <a:pPr>
              <a:tabLst>
                <a:tab pos="227013" algn="l"/>
                <a:tab pos="566738" algn="l"/>
                <a:tab pos="862013" algn="l"/>
                <a:tab pos="1144588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		1.  Which are influenced by what?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709656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7013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B.  Patterns of dispersion</a:t>
            </a:r>
          </a:p>
          <a:p>
            <a:pPr>
              <a:tabLst>
                <a:tab pos="227013" algn="l"/>
                <a:tab pos="509588" algn="l"/>
              </a:tabLst>
            </a:pPr>
            <a:r>
              <a:rPr lang="en-US" sz="2000" dirty="0" smtClean="0"/>
              <a:t>		1.  Clumped</a:t>
            </a:r>
          </a:p>
          <a:p>
            <a:pPr>
              <a:tabLst>
                <a:tab pos="227013" algn="l"/>
                <a:tab pos="509588" algn="l"/>
                <a:tab pos="804863" algn="l"/>
              </a:tabLst>
            </a:pPr>
            <a:r>
              <a:rPr lang="en-US" sz="2000" dirty="0" smtClean="0"/>
              <a:t>			a.  Food source, mating, habitable </a:t>
            </a:r>
            <a:r>
              <a:rPr lang="en-US" sz="2000" dirty="0" err="1" smtClean="0"/>
              <a:t>env</a:t>
            </a:r>
            <a:r>
              <a:rPr lang="en-US" sz="2000" dirty="0" smtClean="0"/>
              <a:t>.</a:t>
            </a:r>
          </a:p>
          <a:p>
            <a:pPr>
              <a:tabLst>
                <a:tab pos="227013" algn="l"/>
                <a:tab pos="509588" algn="l"/>
                <a:tab pos="804863" algn="l"/>
              </a:tabLst>
            </a:pPr>
            <a:r>
              <a:rPr lang="en-US" sz="2000" dirty="0" smtClean="0"/>
              <a:t>		2.  Uniform</a:t>
            </a:r>
          </a:p>
          <a:p>
            <a:pPr>
              <a:tabLst>
                <a:tab pos="227013" algn="l"/>
                <a:tab pos="509588" algn="l"/>
                <a:tab pos="804863" algn="l"/>
              </a:tabLst>
            </a:pPr>
            <a:r>
              <a:rPr lang="en-US" sz="2000" dirty="0" smtClean="0"/>
              <a:t>			a.  Territoriality </a:t>
            </a:r>
          </a:p>
          <a:p>
            <a:pPr>
              <a:tabLst>
                <a:tab pos="227013" algn="l"/>
                <a:tab pos="509588" algn="l"/>
                <a:tab pos="804863" algn="l"/>
              </a:tabLst>
            </a:pPr>
            <a:r>
              <a:rPr lang="en-US" sz="2000" dirty="0" smtClean="0"/>
              <a:t>		3.  Random </a:t>
            </a:r>
            <a:endParaRPr lang="en-US" dirty="0"/>
          </a:p>
        </p:txBody>
      </p:sp>
      <p:pic>
        <p:nvPicPr>
          <p:cNvPr id="10" name="Picture 9" descr="53_04-DispersionPatterns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234" y="360600"/>
            <a:ext cx="3326765" cy="6497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Demographics</a:t>
            </a:r>
          </a:p>
          <a:p>
            <a:pPr>
              <a:tabLst>
                <a:tab pos="339725" algn="l"/>
              </a:tabLst>
            </a:pPr>
            <a:r>
              <a:rPr lang="en-US" sz="2000" dirty="0" smtClean="0"/>
              <a:t>	A.  Study of vital statistics of populations &amp; how they change over time</a:t>
            </a:r>
          </a:p>
          <a:p>
            <a:pPr>
              <a:tabLst>
                <a:tab pos="339725" algn="l"/>
                <a:tab pos="6858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1.  What “vital” statistics are of concern?</a:t>
            </a:r>
          </a:p>
          <a:p>
            <a:pPr>
              <a:tabLst>
                <a:tab pos="3397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What factors can influence?</a:t>
            </a:r>
          </a:p>
        </p:txBody>
      </p:sp>
      <p:pic>
        <p:nvPicPr>
          <p:cNvPr id="3" name="Picture 2" descr="53_06SurvivorshipCurves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3150806"/>
            <a:ext cx="4033403" cy="27914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942277"/>
            <a:ext cx="8992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sz="2000" dirty="0" smtClean="0"/>
              <a:t>	</a:t>
            </a:r>
            <a:r>
              <a:rPr lang="en-US" sz="2000" dirty="0" smtClean="0"/>
              <a:t>D.  </a:t>
            </a:r>
            <a:r>
              <a:rPr lang="en-US" sz="2000" dirty="0" smtClean="0"/>
              <a:t>Reproductive rates</a:t>
            </a:r>
          </a:p>
          <a:p>
            <a:pPr>
              <a:tabLst>
                <a:tab pos="339725" algn="l"/>
                <a:tab pos="623888" algn="l"/>
              </a:tabLst>
            </a:pPr>
            <a:r>
              <a:rPr lang="en-US" sz="2000" dirty="0" smtClean="0"/>
              <a:t>		1.  Females are the concern</a:t>
            </a:r>
            <a:endParaRPr lang="en-US" sz="2000" dirty="0"/>
          </a:p>
        </p:txBody>
      </p:sp>
      <p:pic>
        <p:nvPicPr>
          <p:cNvPr id="5" name="Picture 4" descr="53_T02SquirrelReproTable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359" y="1179382"/>
            <a:ext cx="4135641" cy="495176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323439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39725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C.  Life </a:t>
            </a:r>
            <a:r>
              <a:rPr lang="en-US" sz="2000" dirty="0"/>
              <a:t>tables</a:t>
            </a:r>
          </a:p>
          <a:p>
            <a:pPr>
              <a:tabLst>
                <a:tab pos="339725" algn="l"/>
                <a:tab pos="681038" algn="l"/>
              </a:tabLst>
            </a:pPr>
            <a:r>
              <a:rPr lang="en-US" sz="2000" dirty="0"/>
              <a:t>		1.  Age specific summaries</a:t>
            </a:r>
          </a:p>
          <a:p>
            <a:pPr>
              <a:tabLst>
                <a:tab pos="339725" algn="l"/>
                <a:tab pos="681038" algn="l"/>
              </a:tabLst>
            </a:pPr>
            <a:r>
              <a:rPr lang="en-US" sz="2000" dirty="0"/>
              <a:t>		2.  Survivorship curves</a:t>
            </a:r>
          </a:p>
          <a:p>
            <a:pPr>
              <a:tabLst>
                <a:tab pos="339725" algn="l"/>
                <a:tab pos="681038" algn="l"/>
                <a:tab pos="974725" algn="l"/>
              </a:tabLst>
            </a:pPr>
            <a:r>
              <a:rPr lang="en-US" sz="2000" dirty="0"/>
              <a:t>			a.  Visual representation of life </a:t>
            </a:r>
            <a:r>
              <a:rPr lang="en-US" sz="2000" dirty="0" smtClean="0"/>
              <a:t>tables</a:t>
            </a:r>
            <a:endParaRPr lang="en-US" sz="2000" dirty="0"/>
          </a:p>
        </p:txBody>
      </p:sp>
      <p:pic>
        <p:nvPicPr>
          <p:cNvPr id="7" name="Picture 6" descr="53_05SquirrelSurvCurve-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" y="3150805"/>
            <a:ext cx="4033403" cy="2791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53.2</a:t>
            </a:r>
            <a:r>
              <a:rPr lang="en-US" sz="2000" u="sng" dirty="0" smtClean="0">
                <a:sym typeface="Wingdings"/>
              </a:rPr>
              <a:t>  Exponential population growth</a:t>
            </a:r>
          </a:p>
          <a:p>
            <a:pPr>
              <a:tabLst>
                <a:tab pos="228600" algn="l"/>
              </a:tabLst>
            </a:pPr>
            <a:r>
              <a:rPr lang="en-US" sz="2000" dirty="0" smtClean="0">
                <a:sym typeface="Wingdings"/>
              </a:rPr>
              <a:t>I.  Idealized population in unlimited environment</a:t>
            </a:r>
          </a:p>
          <a:p>
            <a:pPr>
              <a:tabLst>
                <a:tab pos="2286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A.  All populations start this way</a:t>
            </a:r>
          </a:p>
          <a:p>
            <a:pPr>
              <a:tabLst>
                <a:tab pos="228600" algn="l"/>
              </a:tabLst>
            </a:pPr>
            <a:r>
              <a:rPr lang="en-US" sz="2000" dirty="0" smtClean="0">
                <a:sym typeface="Wingdings"/>
              </a:rPr>
              <a:t>	A.  Per capita rate of increase</a:t>
            </a:r>
          </a:p>
          <a:p>
            <a:pPr>
              <a:tabLst>
                <a:tab pos="227013" algn="l"/>
                <a:tab pos="571500" algn="l"/>
              </a:tabLst>
            </a:pPr>
            <a:r>
              <a:rPr lang="en-US" sz="2000" dirty="0" smtClean="0">
                <a:sym typeface="Wingdings"/>
              </a:rPr>
              <a:t>		1.  Change/unit time in a population</a:t>
            </a:r>
          </a:p>
          <a:p>
            <a:pPr>
              <a:tabLst>
                <a:tab pos="227013" algn="l"/>
                <a:tab pos="566738" algn="l"/>
                <a:tab pos="863600" algn="l"/>
              </a:tabLst>
            </a:pPr>
            <a:r>
              <a:rPr lang="en-US" sz="2000" dirty="0" smtClean="0">
                <a:sym typeface="Wingdings"/>
              </a:rPr>
              <a:t>			a.  Verbally can be expressed as</a:t>
            </a:r>
          </a:p>
          <a:p>
            <a:pPr>
              <a:tabLst>
                <a:tab pos="227013" algn="l"/>
                <a:tab pos="566738" algn="l"/>
                <a:tab pos="863600" algn="l"/>
                <a:tab pos="1143000" algn="l"/>
                <a:tab pos="1435100" algn="l"/>
              </a:tabLst>
            </a:pPr>
            <a:r>
              <a:rPr lang="en-US" sz="2000" dirty="0" smtClean="0">
                <a:sym typeface="Wingdings"/>
              </a:rPr>
              <a:t>				1.  Change in population/time=(Birth + Immigration) – (Death + Emigration)</a:t>
            </a:r>
          </a:p>
          <a:p>
            <a:pPr>
              <a:tabLst>
                <a:tab pos="227013" algn="l"/>
                <a:tab pos="566738" algn="l"/>
                <a:tab pos="863600" algn="l"/>
                <a:tab pos="11430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	b.  </a:t>
            </a:r>
            <a:r>
              <a:rPr lang="en-US" sz="2000" dirty="0" err="1" smtClean="0">
                <a:sym typeface="Wingdings"/>
              </a:rPr>
              <a:t>Mathmatically</a:t>
            </a:r>
            <a:r>
              <a:rPr lang="en-US" sz="2000" dirty="0" smtClean="0">
                <a:sym typeface="Wingdings"/>
              </a:rPr>
              <a:t> can be expressed as</a:t>
            </a:r>
          </a:p>
          <a:p>
            <a:pPr>
              <a:tabLst>
                <a:tab pos="227013" algn="l"/>
                <a:tab pos="566738" algn="l"/>
                <a:tab pos="863600" algn="l"/>
                <a:tab pos="11430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		1.  </a:t>
            </a:r>
            <a:r>
              <a:rPr lang="en-US" sz="2000" dirty="0" smtClean="0"/>
              <a:t></a:t>
            </a:r>
            <a:r>
              <a:rPr lang="en-US" sz="2000" i="1" dirty="0"/>
              <a:t>N</a:t>
            </a:r>
            <a:r>
              <a:rPr lang="en-US" sz="2000" dirty="0"/>
              <a:t>/</a:t>
            </a:r>
            <a:r>
              <a:rPr lang="en-US" sz="2000" i="1" dirty="0"/>
              <a:t>t </a:t>
            </a:r>
            <a:r>
              <a:rPr lang="en-US" sz="2000" dirty="0"/>
              <a:t>= </a:t>
            </a:r>
            <a:r>
              <a:rPr lang="en-US" sz="2000" i="1" dirty="0"/>
              <a:t>B</a:t>
            </a:r>
            <a:r>
              <a:rPr lang="en-US" sz="2000" dirty="0"/>
              <a:t>-</a:t>
            </a:r>
            <a:r>
              <a:rPr lang="en-US" sz="2000" i="1" dirty="0"/>
              <a:t>D </a:t>
            </a:r>
            <a:r>
              <a:rPr lang="en-US" sz="2000" dirty="0" smtClean="0">
                <a:sym typeface="Wingdings"/>
              </a:rPr>
              <a:t> G(growth)= B-D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86232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Exponential growth</a:t>
            </a:r>
          </a:p>
          <a:p>
            <a:pPr>
              <a:tabLst>
                <a:tab pos="342900" algn="l"/>
              </a:tabLst>
            </a:pPr>
            <a:r>
              <a:rPr lang="en-US" sz="2000" dirty="0" smtClean="0"/>
              <a:t>	A.  </a:t>
            </a:r>
            <a:r>
              <a:rPr lang="en-US" sz="2000" i="1" u="sng" dirty="0" err="1" smtClean="0"/>
              <a:t>dN</a:t>
            </a:r>
            <a:r>
              <a:rPr lang="en-US" sz="2000" dirty="0" smtClean="0"/>
              <a:t>= </a:t>
            </a:r>
            <a:r>
              <a:rPr lang="en-US" sz="2000" i="1" dirty="0" err="1" smtClean="0"/>
              <a:t>r</a:t>
            </a:r>
            <a:r>
              <a:rPr lang="en-US" sz="2000" i="1" baseline="-25000" dirty="0" err="1" smtClean="0"/>
              <a:t>max</a:t>
            </a:r>
            <a:r>
              <a:rPr lang="en-US" sz="2000" i="1" dirty="0" err="1" smtClean="0"/>
              <a:t>N</a:t>
            </a:r>
            <a:endParaRPr lang="en-US" sz="2000" i="1" dirty="0" smtClean="0"/>
          </a:p>
          <a:p>
            <a:pPr>
              <a:tabLst>
                <a:tab pos="685800" algn="l"/>
              </a:tabLst>
            </a:pPr>
            <a:r>
              <a:rPr lang="en-US" sz="2000" i="1" dirty="0" smtClean="0"/>
              <a:t>	</a:t>
            </a:r>
            <a:r>
              <a:rPr lang="en-US" sz="2000" i="1" dirty="0" err="1" smtClean="0"/>
              <a:t>dt</a:t>
            </a:r>
            <a:endParaRPr lang="en-US" sz="2000" i="1" dirty="0" smtClean="0"/>
          </a:p>
        </p:txBody>
      </p:sp>
      <p:pic>
        <p:nvPicPr>
          <p:cNvPr id="8" name="Picture 7" descr="53_10ExponGrowthPredict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877985"/>
            <a:ext cx="3675352" cy="2980015"/>
          </a:xfrm>
          <a:prstGeom prst="rect">
            <a:avLst/>
          </a:prstGeom>
        </p:spPr>
      </p:pic>
      <p:pic>
        <p:nvPicPr>
          <p:cNvPr id="9" name="Picture 8" descr="53_11ExponGrowthElephant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7652" y="3853038"/>
            <a:ext cx="4436348" cy="3004962"/>
          </a:xfrm>
          <a:prstGeom prst="rect">
            <a:avLst/>
          </a:prstGeom>
        </p:spPr>
      </p:pic>
      <p:pic>
        <p:nvPicPr>
          <p:cNvPr id="10" name="Picture 9" descr="python Exponential grap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6103" y="3794485"/>
            <a:ext cx="5148765" cy="3063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53.3</a:t>
            </a:r>
            <a:r>
              <a:rPr lang="en-US" sz="2000" u="sng" dirty="0" smtClean="0">
                <a:sym typeface="Wingdings"/>
              </a:rPr>
              <a:t> Logistic population growth</a:t>
            </a:r>
            <a:endParaRPr lang="en-US" sz="2000" dirty="0" smtClean="0">
              <a:sym typeface="Wingdings"/>
            </a:endParaRPr>
          </a:p>
          <a:p>
            <a:r>
              <a:rPr lang="en-US" sz="2000" dirty="0" smtClean="0"/>
              <a:t>I.  Typically, unlimited resources are rare</a:t>
            </a:r>
          </a:p>
          <a:p>
            <a:pPr>
              <a:tabLst>
                <a:tab pos="228600" algn="l"/>
              </a:tabLst>
            </a:pPr>
            <a:r>
              <a:rPr lang="en-US" sz="2000" dirty="0" smtClean="0"/>
              <a:t>	A.  What factors limit exponential growth?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26763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71500" algn="l"/>
              </a:tabLst>
            </a:pPr>
            <a:r>
              <a:rPr lang="en-US" sz="2000" dirty="0" smtClean="0"/>
              <a:t>	1.  Density dependent and density independent</a:t>
            </a:r>
            <a:endParaRPr lang="en-US" sz="2000" dirty="0"/>
          </a:p>
        </p:txBody>
      </p:sp>
      <p:pic>
        <p:nvPicPr>
          <p:cNvPr id="5" name="Picture 4" descr="53_12LogisticGrowth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578" y="3452087"/>
            <a:ext cx="3954644" cy="3405913"/>
          </a:xfrm>
          <a:prstGeom prst="rect">
            <a:avLst/>
          </a:prstGeom>
        </p:spPr>
      </p:pic>
      <p:pic>
        <p:nvPicPr>
          <p:cNvPr id="6" name="Picture 5" descr="53_13aParameciumPop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674" y="3116337"/>
            <a:ext cx="3094239" cy="3424163"/>
          </a:xfrm>
          <a:prstGeom prst="rect">
            <a:avLst/>
          </a:prstGeom>
        </p:spPr>
      </p:pic>
      <p:pic>
        <p:nvPicPr>
          <p:cNvPr id="7" name="Picture 6" descr="53_13bDaphniaPop-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693" y="3207743"/>
            <a:ext cx="4370930" cy="333275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1237973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2000" dirty="0" smtClean="0"/>
              <a:t>	B.  Carrying capacity (K)</a:t>
            </a:r>
          </a:p>
          <a:p>
            <a:pPr>
              <a:tabLst>
                <a:tab pos="228600" algn="l"/>
                <a:tab pos="571500" algn="l"/>
              </a:tabLst>
            </a:pPr>
            <a:r>
              <a:rPr lang="en-US" sz="2000" dirty="0" smtClean="0"/>
              <a:t> 		1.  Regulates growth</a:t>
            </a:r>
          </a:p>
          <a:p>
            <a:pPr>
              <a:tabLst>
                <a:tab pos="228600" algn="l"/>
                <a:tab pos="571500" algn="l"/>
                <a:tab pos="9144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2.  The maximum, stable population a particular </a:t>
            </a:r>
            <a:r>
              <a:rPr lang="en-US" sz="2000" dirty="0" err="1" smtClean="0"/>
              <a:t>env</a:t>
            </a:r>
            <a:r>
              <a:rPr lang="en-US" sz="2000" dirty="0" smtClean="0"/>
              <a:t>. </a:t>
            </a:r>
            <a:r>
              <a:rPr lang="en-US" sz="2000" dirty="0"/>
              <a:t>c</a:t>
            </a:r>
            <a:r>
              <a:rPr lang="en-US" sz="2000" dirty="0" smtClean="0"/>
              <a:t>an sustain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25363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8600" algn="l"/>
                <a:tab pos="520700" algn="l"/>
              </a:tabLst>
            </a:pPr>
            <a:r>
              <a:rPr lang="en-US" sz="2000" dirty="0" smtClean="0"/>
              <a:t>II.  How well does logistical model fit growth of real populations?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30374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sz="2000" dirty="0" smtClean="0"/>
              <a:t>	A.  Keep in mind that both models (exponential &amp; Logistic) are idealized situations</a:t>
            </a:r>
          </a:p>
          <a:p>
            <a:pPr>
              <a:tabLst>
                <a:tab pos="685800" algn="l"/>
              </a:tabLst>
            </a:pPr>
            <a:r>
              <a:rPr lang="en-US" sz="2000" dirty="0" smtClean="0"/>
              <a:t>	1.  Allows us to make comparisons to real populations 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87" y="889000"/>
            <a:ext cx="3947113" cy="2255493"/>
          </a:xfrm>
          <a:prstGeom prst="rect">
            <a:avLst/>
          </a:prstGeom>
        </p:spPr>
      </p:pic>
      <p:pic>
        <p:nvPicPr>
          <p:cNvPr id="5" name="Picture 4" descr="53_18SheepPopVariation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599" y="707886"/>
            <a:ext cx="3271731" cy="24993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3314700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53.4</a:t>
            </a:r>
            <a:r>
              <a:rPr lang="en-US" sz="2000" u="sng" dirty="0" smtClean="0">
                <a:sym typeface="Wingdings"/>
              </a:rPr>
              <a:t> Life History Traits are products of natural selection</a:t>
            </a:r>
          </a:p>
          <a:p>
            <a:r>
              <a:rPr lang="en-US" sz="2000" dirty="0" smtClean="0">
                <a:sym typeface="Wingdings"/>
              </a:rPr>
              <a:t>I.  Intro</a:t>
            </a:r>
          </a:p>
          <a:p>
            <a:pPr>
              <a:tabLst>
                <a:tab pos="227013" algn="l"/>
              </a:tabLst>
            </a:pPr>
            <a:r>
              <a:rPr lang="en-US" sz="2000" dirty="0" smtClean="0">
                <a:sym typeface="Wingdings"/>
              </a:rPr>
              <a:t>	A.  Traits that affect an organism’s schedule of reproduction &amp; survival</a:t>
            </a:r>
          </a:p>
          <a:p>
            <a:pPr>
              <a:tabLst>
                <a:tab pos="227013" algn="l"/>
                <a:tab pos="520700" algn="l"/>
                <a:tab pos="800100" algn="l"/>
              </a:tabLst>
            </a:pPr>
            <a:r>
              <a:rPr lang="en-US" sz="2000" dirty="0">
                <a:sym typeface="Wingdings"/>
              </a:rPr>
              <a:t>		</a:t>
            </a:r>
            <a:r>
              <a:rPr lang="en-US" sz="2000" dirty="0" smtClean="0">
                <a:sym typeface="Wingdings"/>
              </a:rPr>
              <a:t>1.  3 basic variables</a:t>
            </a:r>
          </a:p>
          <a:p>
            <a:pPr>
              <a:tabLst>
                <a:tab pos="227013" algn="l"/>
                <a:tab pos="520700" algn="l"/>
                <a:tab pos="8001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	a.  When reproduction occurs</a:t>
            </a:r>
          </a:p>
          <a:p>
            <a:pPr>
              <a:tabLst>
                <a:tab pos="227013" algn="l"/>
                <a:tab pos="520700" algn="l"/>
                <a:tab pos="8001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	b.  How often an organism reproduces</a:t>
            </a:r>
          </a:p>
          <a:p>
            <a:pPr>
              <a:tabLst>
                <a:tab pos="227013" algn="l"/>
                <a:tab pos="520700" algn="l"/>
                <a:tab pos="800100" algn="l"/>
              </a:tabLst>
            </a:pPr>
            <a:r>
              <a:rPr lang="en-US" sz="2000" dirty="0">
                <a:sym typeface="Wingdings"/>
              </a:rPr>
              <a:t>	</a:t>
            </a:r>
            <a:r>
              <a:rPr lang="en-US" sz="2000" dirty="0" smtClean="0">
                <a:sym typeface="Wingdings"/>
              </a:rPr>
              <a:t>		c.  How many offspring are produced  during each reproductive episode</a:t>
            </a:r>
          </a:p>
          <a:p>
            <a:pPr>
              <a:tabLst>
                <a:tab pos="227013" algn="l"/>
                <a:tab pos="520700" algn="l"/>
              </a:tabLst>
            </a:pPr>
            <a:r>
              <a:rPr lang="en-US" sz="2000" dirty="0" smtClean="0">
                <a:sym typeface="Wingdings"/>
              </a:rPr>
              <a:t>		2.  What will ultimately determine the most favorable traits?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5776843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800100" algn="l"/>
              </a:tabLst>
            </a:pPr>
            <a:r>
              <a:rPr lang="en-US" sz="2000" dirty="0" smtClean="0"/>
              <a:t>	a.  Result of natural selection and environment</a:t>
            </a:r>
          </a:p>
          <a:p>
            <a:pPr>
              <a:tabLst>
                <a:tab pos="8001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b.  Will vary with population density and environment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42819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89025" algn="l"/>
              </a:tabLst>
            </a:pPr>
            <a:r>
              <a:rPr lang="en-US" sz="2000" dirty="0" smtClean="0"/>
              <a:t>	1.  </a:t>
            </a:r>
            <a:r>
              <a:rPr lang="en-US" sz="2000" dirty="0" err="1" smtClean="0"/>
              <a:t>Iteroparity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82830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7013" algn="l"/>
              </a:tabLst>
            </a:pPr>
            <a:r>
              <a:rPr lang="en-US" dirty="0" smtClean="0"/>
              <a:t>	</a:t>
            </a:r>
            <a:r>
              <a:rPr lang="en-US" sz="2000" dirty="0" smtClean="0"/>
              <a:t>C.  r-selection Low population density</a:t>
            </a:r>
          </a:p>
          <a:p>
            <a:pPr>
              <a:tabLst>
                <a:tab pos="227013" algn="l"/>
                <a:tab pos="509588" algn="l"/>
              </a:tabLst>
            </a:pPr>
            <a:r>
              <a:rPr lang="en-US" sz="2000" dirty="0" smtClean="0"/>
              <a:t>		1.  Rapid reproduction favored</a:t>
            </a:r>
          </a:p>
          <a:p>
            <a:pPr>
              <a:tabLst>
                <a:tab pos="227013" algn="l"/>
                <a:tab pos="509588" algn="l"/>
                <a:tab pos="804863" algn="l"/>
              </a:tabLst>
            </a:pPr>
            <a:r>
              <a:rPr lang="en-US" sz="2000" dirty="0" smtClean="0"/>
              <a:t>			a.  </a:t>
            </a:r>
            <a:r>
              <a:rPr lang="en-US" sz="2000" dirty="0" err="1" smtClean="0"/>
              <a:t>Semelparity</a:t>
            </a:r>
            <a:r>
              <a:rPr lang="en-US" sz="2000" dirty="0" smtClean="0"/>
              <a:t> favored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557979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Logistic model and life history</a:t>
            </a:r>
          </a:p>
          <a:p>
            <a:pPr>
              <a:tabLst>
                <a:tab pos="228600" algn="l"/>
              </a:tabLst>
            </a:pPr>
            <a:r>
              <a:rPr lang="en-US" sz="2000" dirty="0" smtClean="0"/>
              <a:t>	A.  Limited resources mandate trade-offs </a:t>
            </a:r>
            <a:r>
              <a:rPr lang="en-US" sz="2000" dirty="0" err="1" smtClean="0"/>
              <a:t>btwn</a:t>
            </a:r>
            <a:r>
              <a:rPr lang="en-US" sz="2000" dirty="0" smtClean="0"/>
              <a:t> reproduction and survival</a:t>
            </a:r>
          </a:p>
          <a:p>
            <a:pPr>
              <a:tabLst>
                <a:tab pos="227013" algn="l"/>
              </a:tabLst>
            </a:pPr>
            <a:r>
              <a:rPr lang="en-US" sz="2000" dirty="0" smtClean="0"/>
              <a:t>	B.  K-selection (High population density at or near carrying capacity)</a:t>
            </a:r>
          </a:p>
          <a:p>
            <a:pPr>
              <a:tabLst>
                <a:tab pos="227013" algn="l"/>
                <a:tab pos="509588" algn="l"/>
                <a:tab pos="804863" algn="l"/>
              </a:tabLst>
            </a:pPr>
            <a:r>
              <a:rPr lang="en-US" sz="2000" dirty="0" smtClean="0"/>
              <a:t>		1.  competitive, efficient use of limited resources, better survival &amp; reproduction 			all traits that are favored.</a:t>
            </a:r>
          </a:p>
          <a:p>
            <a:pPr>
              <a:tabLst>
                <a:tab pos="227013" algn="l"/>
                <a:tab pos="509588" algn="l"/>
                <a:tab pos="804863" algn="l"/>
              </a:tabLst>
            </a:pPr>
            <a:r>
              <a:rPr lang="en-US" sz="2000" dirty="0" smtClean="0"/>
              <a:t>			a.  What type of reproductive strategy would be favored?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7013" algn="l"/>
              </a:tabLst>
            </a:pPr>
            <a:r>
              <a:rPr lang="en-US" sz="2000" dirty="0">
                <a:sym typeface="Wingdings"/>
              </a:rPr>
              <a:t>II.  Evolution &amp; life history diversity</a:t>
            </a:r>
          </a:p>
          <a:p>
            <a:pPr>
              <a:tabLst>
                <a:tab pos="227013" algn="l"/>
              </a:tabLst>
            </a:pPr>
            <a:r>
              <a:rPr lang="en-US" sz="2000" dirty="0">
                <a:sym typeface="Wingdings"/>
              </a:rPr>
              <a:t>	A.  </a:t>
            </a:r>
            <a:r>
              <a:rPr lang="en-US" sz="2000" dirty="0" smtClean="0">
                <a:sym typeface="Wingdings"/>
              </a:rPr>
              <a:t>The immense variety of life creates a variety of life histories</a:t>
            </a:r>
          </a:p>
          <a:p>
            <a:pPr>
              <a:tabLst>
                <a:tab pos="227013" algn="l"/>
              </a:tabLst>
            </a:pPr>
            <a:r>
              <a:rPr lang="en-US" sz="2000" dirty="0" smtClean="0">
                <a:sym typeface="Wingdings"/>
              </a:rPr>
              <a:t>	B  </a:t>
            </a:r>
            <a:r>
              <a:rPr lang="en-US" sz="2000" dirty="0" err="1" smtClean="0">
                <a:sym typeface="Wingdings"/>
              </a:rPr>
              <a:t>Semelparity</a:t>
            </a:r>
            <a:endParaRPr lang="en-US" sz="2000" dirty="0">
              <a:sym typeface="Wingdings"/>
            </a:endParaRPr>
          </a:p>
          <a:p>
            <a:pPr>
              <a:tabLst>
                <a:tab pos="227013" algn="l"/>
                <a:tab pos="509588" algn="l"/>
              </a:tabLst>
            </a:pPr>
            <a:r>
              <a:rPr lang="en-US" sz="2000" dirty="0">
                <a:sym typeface="Wingdings"/>
              </a:rPr>
              <a:t>		1.  Reproduce once and die</a:t>
            </a:r>
          </a:p>
          <a:p>
            <a:pPr>
              <a:tabLst>
                <a:tab pos="227013" algn="l"/>
                <a:tab pos="509588" algn="l"/>
              </a:tabLst>
            </a:pPr>
            <a:r>
              <a:rPr lang="en-US" sz="2000" dirty="0">
                <a:sym typeface="Wingdings"/>
              </a:rPr>
              <a:t>		2.  Large # of offspring, unpredictable/unstable </a:t>
            </a:r>
            <a:r>
              <a:rPr lang="en-US" sz="2000" dirty="0" err="1">
                <a:sym typeface="Wingdings"/>
              </a:rPr>
              <a:t>env</a:t>
            </a:r>
            <a:r>
              <a:rPr lang="en-US" sz="2000" dirty="0" smtClean="0">
                <a:sym typeface="Wingdings"/>
              </a:rPr>
              <a:t>.</a:t>
            </a:r>
            <a:endParaRPr lang="en-US" sz="2000" dirty="0">
              <a:sym typeface="Wingding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542316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27013" algn="l"/>
                <a:tab pos="509588" algn="l"/>
              </a:tabLst>
            </a:pPr>
            <a:r>
              <a:rPr lang="en-US" sz="2000" dirty="0">
                <a:sym typeface="Wingdings"/>
              </a:rPr>
              <a:t>	B.  </a:t>
            </a:r>
            <a:r>
              <a:rPr lang="en-US" sz="2000" dirty="0" err="1">
                <a:sym typeface="Wingdings"/>
              </a:rPr>
              <a:t>Iteroparity</a:t>
            </a:r>
            <a:endParaRPr lang="en-US" sz="2000" dirty="0">
              <a:sym typeface="Wingdings"/>
            </a:endParaRPr>
          </a:p>
          <a:p>
            <a:pPr>
              <a:tabLst>
                <a:tab pos="227013" algn="l"/>
                <a:tab pos="509588" algn="l"/>
              </a:tabLst>
            </a:pPr>
            <a:r>
              <a:rPr lang="en-US" sz="2000" dirty="0">
                <a:sym typeface="Wingdings"/>
              </a:rPr>
              <a:t>		1.  Repeated reproduction</a:t>
            </a:r>
          </a:p>
          <a:p>
            <a:pPr>
              <a:tabLst>
                <a:tab pos="227013" algn="l"/>
                <a:tab pos="509588" algn="l"/>
              </a:tabLst>
            </a:pPr>
            <a:r>
              <a:rPr lang="en-US" sz="2000" dirty="0">
                <a:sym typeface="Wingdings"/>
              </a:rPr>
              <a:t>		2.  Lower # of offspring, dependable/stable </a:t>
            </a:r>
            <a:r>
              <a:rPr lang="en-US" sz="2000" dirty="0" err="1">
                <a:sym typeface="Wingdings"/>
              </a:rPr>
              <a:t>env</a:t>
            </a:r>
            <a:r>
              <a:rPr lang="en-US" sz="2000" dirty="0" smtClean="0">
                <a:sym typeface="Wingdings"/>
              </a:rPr>
              <a:t>.</a:t>
            </a:r>
            <a:endParaRPr lang="en-US" sz="2000" dirty="0">
              <a:sym typeface="Wingding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7089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53.5</a:t>
            </a:r>
            <a:r>
              <a:rPr lang="en-US" sz="2000" u="sng" dirty="0" smtClean="0">
                <a:sym typeface="Wingdings"/>
              </a:rPr>
              <a:t> Density-dependant factors that influence population growth</a:t>
            </a:r>
            <a:endParaRPr lang="en-US" sz="2000" dirty="0" smtClean="0">
              <a:sym typeface="Wingdings"/>
            </a:endParaRPr>
          </a:p>
          <a:p>
            <a:r>
              <a:rPr lang="en-US" sz="2000" dirty="0" smtClean="0">
                <a:sym typeface="Wingdings"/>
              </a:rPr>
              <a:t>I.  Establishes a feedback system</a:t>
            </a:r>
          </a:p>
          <a:p>
            <a:pPr>
              <a:tabLst>
                <a:tab pos="228600" algn="l"/>
              </a:tabLst>
            </a:pPr>
            <a:r>
              <a:rPr lang="en-US" sz="2000" dirty="0" smtClean="0">
                <a:sym typeface="Wingdings"/>
              </a:rPr>
              <a:t>	A.  Specifically what type of feedback?</a:t>
            </a:r>
            <a:endParaRPr lang="en-US" sz="2000" dirty="0"/>
          </a:p>
        </p:txBody>
      </p:sp>
      <p:pic>
        <p:nvPicPr>
          <p:cNvPr id="3" name="Picture 2" descr="53_18SheepPopVariation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513" y="1052753"/>
            <a:ext cx="4520094" cy="3452939"/>
          </a:xfrm>
          <a:prstGeom prst="rect">
            <a:avLst/>
          </a:prstGeom>
        </p:spPr>
      </p:pic>
      <p:pic>
        <p:nvPicPr>
          <p:cNvPr id="4" name="Picture 3" descr="53_16DecreasedReprod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513" y="1052754"/>
            <a:ext cx="4780991" cy="34529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8133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II.  Population dynamics</a:t>
            </a:r>
          </a:p>
          <a:p>
            <a:pPr defTabSz="292100"/>
            <a:r>
              <a:rPr lang="en-US" sz="2000" dirty="0" smtClean="0"/>
              <a:t>	A.  More times than not population growth is sporadic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6762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3_19MooseWolfPop-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216" y="0"/>
            <a:ext cx="5121643" cy="3466790"/>
          </a:xfrm>
          <a:prstGeom prst="rect">
            <a:avLst/>
          </a:prstGeom>
        </p:spPr>
      </p:pic>
      <p:pic>
        <p:nvPicPr>
          <p:cNvPr id="3" name="Picture 2" descr="53_20bHareLynxGraph-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7459" y="3772436"/>
            <a:ext cx="4952400" cy="3085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III.  Demographics-Human population growth</a:t>
            </a:r>
            <a:endParaRPr lang="en-US" sz="2000" dirty="0"/>
          </a:p>
        </p:txBody>
      </p:sp>
      <p:pic>
        <p:nvPicPr>
          <p:cNvPr id="4" name="Picture 3" descr="53_24_AgeStructPyramids-U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231900"/>
            <a:ext cx="8558784" cy="4718304"/>
          </a:xfrm>
          <a:prstGeom prst="rect">
            <a:avLst/>
          </a:prstGeom>
        </p:spPr>
      </p:pic>
      <p:pic>
        <p:nvPicPr>
          <p:cNvPr id="5" name="Picture 4" descr="53_25AgeStructPyramids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" y="1231900"/>
            <a:ext cx="8558784" cy="4718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052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</TotalTime>
  <Words>116</Words>
  <Application>Microsoft Macintosh PowerPoint</Application>
  <PresentationFormat>On-screen Show (4:3)</PresentationFormat>
  <Paragraphs>86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Scott Thomas</dc:creator>
  <cp:lastModifiedBy>Scott Thomas</cp:lastModifiedBy>
  <cp:revision>40</cp:revision>
  <dcterms:created xsi:type="dcterms:W3CDTF">2010-04-28T21:45:28Z</dcterms:created>
  <dcterms:modified xsi:type="dcterms:W3CDTF">2015-03-25T13:37:11Z</dcterms:modified>
</cp:coreProperties>
</file>